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4"/>
  </p:notesMasterIdLst>
  <p:sldIdLst>
    <p:sldId id="277" r:id="rId2"/>
    <p:sldId id="279" r:id="rId3"/>
    <p:sldId id="276" r:id="rId4"/>
    <p:sldId id="280" r:id="rId5"/>
    <p:sldId id="259" r:id="rId6"/>
    <p:sldId id="273" r:id="rId7"/>
    <p:sldId id="271" r:id="rId8"/>
    <p:sldId id="283" r:id="rId9"/>
    <p:sldId id="275" r:id="rId10"/>
    <p:sldId id="281" r:id="rId11"/>
    <p:sldId id="282" r:id="rId12"/>
    <p:sldId id="278" r:id="rId13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nny Bezingue" initials="JB" lastIdx="1" clrIdx="0">
    <p:extLst>
      <p:ext uri="{19B8F6BF-5375-455C-9EA6-DF929625EA0E}">
        <p15:presenceInfo xmlns:p15="http://schemas.microsoft.com/office/powerpoint/2012/main" userId="S-1-5-21-842925246-2139871995-1801674531-3594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76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7" autoAdjust="0"/>
    <p:restoredTop sz="94004" autoAdjust="0"/>
  </p:normalViewPr>
  <p:slideViewPr>
    <p:cSldViewPr snapToGrid="0" snapToObjects="1">
      <p:cViewPr varScale="1">
        <p:scale>
          <a:sx n="112" d="100"/>
          <a:sy n="112" d="100"/>
        </p:scale>
        <p:origin x="584" y="64"/>
      </p:cViewPr>
      <p:guideLst/>
    </p:cSldViewPr>
  </p:slideViewPr>
  <p:outlineViewPr>
    <p:cViewPr>
      <p:scale>
        <a:sx n="33" d="100"/>
        <a:sy n="33" d="100"/>
      </p:scale>
      <p:origin x="0" y="-22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DA8DB3-FBE7-46AF-88EF-D88CC6EF2082}" type="datetimeFigureOut">
              <a:rPr lang="en-US" smtClean="0"/>
              <a:t>8/16/2019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161F5C-147D-4E48-BBF1-96669D1F6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321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Opioids</a:t>
            </a:r>
            <a:r>
              <a:rPr lang="en-US" baseline="0" dirty="0" smtClean="0"/>
              <a:t> impact us all – even if we aren’t the person taking them.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61F5C-147D-4E48-BBF1-96669D1F64A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6553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Unhide this slide if you are ready to review</a:t>
            </a:r>
            <a:r>
              <a:rPr lang="en-US" baseline="0" dirty="0" smtClean="0"/>
              <a:t> a new drug-free workplace policy or remind employees of the components of an existing policy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61F5C-147D-4E48-BBF1-96669D1F64A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711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A combination of ibuprofen and extra strength acetaminophen is equally or more</a:t>
            </a:r>
            <a:r>
              <a:rPr lang="en-US" altLang="en-US" baseline="0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 effective </a:t>
            </a:r>
            <a:r>
              <a:rPr lang="en-US" altLang="en-US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for treating acute pain as prescription opioids.</a:t>
            </a:r>
            <a:r>
              <a:rPr lang="en-US" altLang="en-US" baseline="0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</a:p>
          <a:p>
            <a:endParaRPr lang="en-US" altLang="en-US" baseline="0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endParaRPr lang="en-US" altLang="en-US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endParaRPr lang="en-US" altLang="en-US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61F5C-147D-4E48-BBF1-96669D1F64A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1795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Some of these</a:t>
            </a:r>
            <a:r>
              <a:rPr lang="en-US" baseline="0" dirty="0" smtClean="0"/>
              <a:t> opioids such as Vicodin are combined with acetaminophen – Tylenol – to enhance pain relief. Have you ever taken one of these drugs and not realized you were taking an opioid?</a:t>
            </a:r>
          </a:p>
          <a:p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Many people are not aware they are taking opioids and do not understand the risks. We assume that if a doctor prescribes us something, it must be safe.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61F5C-147D-4E48-BBF1-96669D1F64A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682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physical side effects show why using opioids while working or driving a car can pose serious safety issues.</a:t>
            </a:r>
            <a:r>
              <a:rPr lang="en-US" baseline="0" dirty="0" smtClean="0"/>
              <a:t> </a:t>
            </a:r>
          </a:p>
          <a:p>
            <a:endParaRPr lang="en-US" baseline="0" dirty="0" smtClean="0"/>
          </a:p>
          <a:p>
            <a:r>
              <a:rPr lang="en-US" baseline="0" dirty="0" smtClean="0"/>
              <a:t>Not everyone experiences these additional side effects. Those who do, however, may take more than prescribed, or continue taking after the pain is gone to achieve the same side effects.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61F5C-147D-4E48-BBF1-96669D1F64A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1591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61F5C-147D-4E48-BBF1-96669D1F64A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5919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Taking opioids – even as prescribed</a:t>
            </a:r>
            <a:r>
              <a:rPr lang="en-US" baseline="0" dirty="0" smtClean="0"/>
              <a:t> – has some risk. Here are common risks associated with opioid painkillers.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61F5C-147D-4E48-BBF1-96669D1F64A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7716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Look for a drop-off box in your local pharmacy or police station to dispose of opioids and other prescription medications. Do not throw out these drugs or flush them.</a:t>
            </a:r>
            <a:r>
              <a:rPr lang="en-US" altLang="en-US" baseline="0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 Y</a:t>
            </a:r>
            <a:r>
              <a:rPr lang="en-US" altLang="en-US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ou could be letting them fall into the wrong hands or hurting the environment. </a:t>
            </a:r>
          </a:p>
          <a:p>
            <a:endParaRPr lang="en-US" altLang="en-US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endParaRPr lang="en-US" altLang="en-US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endParaRPr lang="en-US" altLang="en-US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endParaRPr lang="en-US" altLang="en-US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61F5C-147D-4E48-BBF1-96669D1F64A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5188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Warn Me</a:t>
            </a:r>
            <a:r>
              <a:rPr lang="en-US" altLang="en-US" baseline="0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 Labels help us take our health and well being into our own hands. Ask these questions the next time you’re receiving a prescription painkiller.</a:t>
            </a:r>
            <a:endParaRPr lang="en-US" altLang="en-US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61F5C-147D-4E48-BBF1-96669D1F64A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6734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you have</a:t>
            </a:r>
            <a:r>
              <a:rPr lang="en-US" baseline="0" dirty="0" smtClean="0"/>
              <a:t> other company – specific resources, list them here.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61F5C-147D-4E48-BBF1-96669D1F64A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380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908CB5A-B4BB-2446-B351-E4A0BD3A7EFD}"/>
              </a:ext>
            </a:extLst>
          </p:cNvPr>
          <p:cNvSpPr txBox="1">
            <a:spLocks/>
          </p:cNvSpPr>
          <p:nvPr userDrawn="1"/>
        </p:nvSpPr>
        <p:spPr>
          <a:xfrm>
            <a:off x="3755322" y="2380232"/>
            <a:ext cx="4632539" cy="1025350"/>
          </a:xfrm>
          <a:prstGeom prst="rect">
            <a:avLst/>
          </a:prstGeom>
        </p:spPr>
        <p:txBody>
          <a:bodyPr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3B2C0E49-616D-5C42-B059-0911887E1399}"/>
              </a:ext>
            </a:extLst>
          </p:cNvPr>
          <p:cNvSpPr txBox="1">
            <a:spLocks/>
          </p:cNvSpPr>
          <p:nvPr userDrawn="1"/>
        </p:nvSpPr>
        <p:spPr>
          <a:xfrm>
            <a:off x="3755322" y="3612321"/>
            <a:ext cx="4632539" cy="5681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776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783691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786991"/>
            <a:ext cx="7886700" cy="29387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3C8CC1-9261-5546-99E0-3A9790C8D7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7366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1C840C-D1D5-0844-B317-DF70F954477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8102" y="4885721"/>
            <a:ext cx="2895600" cy="16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700" dirty="0">
                <a:solidFill>
                  <a:schemeClr val="bg1">
                    <a:lumMod val="75000"/>
                  </a:schemeClr>
                </a:solidFill>
              </a:rPr>
              <a:t>© 2019 National Safety Council</a:t>
            </a:r>
          </a:p>
        </p:txBody>
      </p:sp>
    </p:spTree>
    <p:extLst>
      <p:ext uri="{BB962C8B-B14F-4D97-AF65-F5344CB8AC3E}">
        <p14:creationId xmlns:p14="http://schemas.microsoft.com/office/powerpoint/2010/main" val="3348845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1AC347-6B53-4542-BD55-16599376C4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7366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C89166C-5B58-9740-B8FC-51645F12898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8102" y="4885721"/>
            <a:ext cx="2895600" cy="16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700" dirty="0">
                <a:solidFill>
                  <a:schemeClr val="bg1">
                    <a:lumMod val="75000"/>
                  </a:schemeClr>
                </a:solidFill>
              </a:rPr>
              <a:t>© 2019 National Safety Council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AED2DF0-BF77-9149-8FB7-82870EE67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83691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64B28DB-10B2-B840-B498-6C82FA8340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86991"/>
            <a:ext cx="7886700" cy="29387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18655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559C23-0C02-3240-8A8E-7C41F7BA69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54F0456-8246-D649-8D7E-0798C858ED4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8102" y="4885721"/>
            <a:ext cx="2895600" cy="16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700" dirty="0">
                <a:solidFill>
                  <a:schemeClr val="bg1">
                    <a:lumMod val="75000"/>
                  </a:schemeClr>
                </a:solidFill>
              </a:rPr>
              <a:t>© 2019 National Safety Council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75C54C8-0BC0-004C-9012-50E29E95B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83691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0565ACB-5B39-6B42-B4C5-DD01CD207A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86991"/>
            <a:ext cx="7886700" cy="29387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4270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5A045F-51E6-2641-8A4A-4211780B5C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096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C16C230-FEE1-F14A-906B-22AEB44E6CD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8102" y="4885721"/>
            <a:ext cx="2895600" cy="16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700" dirty="0">
                <a:solidFill>
                  <a:schemeClr val="bg1">
                    <a:lumMod val="75000"/>
                  </a:schemeClr>
                </a:solidFill>
              </a:rPr>
              <a:t>© 2019 National Safety Council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D311684-DD06-B849-89F3-32A438BEB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97909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88F960B-F54A-EE4D-A26D-AC85D2656A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798664"/>
            <a:ext cx="386715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42C9A395-EF07-C04A-A3CB-B3798A3253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798664"/>
            <a:ext cx="386715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709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87EE91-80FF-5347-9596-54AC3F2841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BA5664-C62B-3A4A-8BEE-B8AD6BB09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187" y="2436652"/>
            <a:ext cx="6167356" cy="18021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58354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D0E3FD3-429C-E54A-96BB-6872B241DB6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16A16AD-E31D-9548-BF0A-86639064A34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46063" y="6426200"/>
            <a:ext cx="2895600" cy="16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700" dirty="0"/>
              <a:t>© 2018 National Safety Council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894F73-FF02-C74C-88D7-1AD3DCC21C5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8102" y="4885721"/>
            <a:ext cx="2895600" cy="16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700" dirty="0">
                <a:solidFill>
                  <a:schemeClr val="bg1">
                    <a:lumMod val="75000"/>
                  </a:schemeClr>
                </a:solidFill>
              </a:rPr>
              <a:t>© 2019 National Safety Council</a:t>
            </a:r>
          </a:p>
        </p:txBody>
      </p:sp>
    </p:spTree>
    <p:extLst>
      <p:ext uri="{BB962C8B-B14F-4D97-AF65-F5344CB8AC3E}">
        <p14:creationId xmlns:p14="http://schemas.microsoft.com/office/powerpoint/2010/main" val="2285365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62" r:id="rId2"/>
    <p:sldLayoutId id="2147483666" r:id="rId3"/>
    <p:sldLayoutId id="2147483692" r:id="rId4"/>
    <p:sldLayoutId id="2147483688" r:id="rId5"/>
    <p:sldLayoutId id="2147483694" r:id="rId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FEF2F-3616-7049-8AB6-ADE8FA846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Understanding Opioids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87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51043-E179-FA48-9F41-4C11A3360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85764"/>
            <a:ext cx="7886700" cy="730893"/>
          </a:xfrm>
        </p:spPr>
        <p:txBody>
          <a:bodyPr/>
          <a:lstStyle/>
          <a:p>
            <a:r>
              <a:rPr lang="en-US" altLang="en-US" sz="3200" dirty="0" smtClean="0"/>
              <a:t>Warn Me Labels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E8562-919A-4A42-B136-BBFB0E5DB4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16657"/>
            <a:ext cx="4951056" cy="3121198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000" dirty="0" smtClean="0"/>
              <a:t>Questions to ask your doctor or pharmacist:</a:t>
            </a:r>
          </a:p>
          <a:p>
            <a:pPr marL="457200" indent="-457200">
              <a:buAutoNum type="arabicPeriod"/>
            </a:pPr>
            <a:r>
              <a:rPr lang="en-US" altLang="en-US" sz="2000" dirty="0" smtClean="0"/>
              <a:t>Am I being prescribed an opioid?</a:t>
            </a:r>
          </a:p>
          <a:p>
            <a:pPr marL="457200" indent="-457200">
              <a:buAutoNum type="arabicPeriod"/>
            </a:pPr>
            <a:r>
              <a:rPr lang="en-US" altLang="en-US" sz="2000" dirty="0" smtClean="0"/>
              <a:t>If so, is there a non-addictive alternative?</a:t>
            </a:r>
          </a:p>
          <a:p>
            <a:pPr marL="457200" indent="-457200">
              <a:buAutoNum type="arabicPeriod"/>
            </a:pPr>
            <a:r>
              <a:rPr lang="en-US" altLang="en-US" sz="2000" dirty="0" smtClean="0"/>
              <a:t>If not, is a short-term prescription possible?</a:t>
            </a:r>
          </a:p>
          <a:p>
            <a:pPr marL="457200" indent="-457200">
              <a:buAutoNum type="arabicPeriod"/>
            </a:pPr>
            <a:r>
              <a:rPr lang="en-US" altLang="en-US" sz="2000" dirty="0" smtClean="0"/>
              <a:t>Do I have any medical conditions that could increase my risk? </a:t>
            </a:r>
          </a:p>
          <a:p>
            <a:pPr marL="0" indent="0">
              <a:buNone/>
            </a:pPr>
            <a:endParaRPr lang="en-US" altLang="en-US" sz="2000" b="1" dirty="0" smtClean="0"/>
          </a:p>
          <a:p>
            <a:pPr marL="0" indent="0">
              <a:buNone/>
            </a:pPr>
            <a:endParaRPr lang="en-US" sz="2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" b="538"/>
          <a:stretch/>
        </p:blipFill>
        <p:spPr>
          <a:xfrm>
            <a:off x="5760486" y="2903085"/>
            <a:ext cx="2574083" cy="17172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0486" y="1045374"/>
            <a:ext cx="2574083" cy="170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645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035618"/>
            <a:ext cx="7886700" cy="994172"/>
          </a:xfrm>
        </p:spPr>
        <p:txBody>
          <a:bodyPr/>
          <a:lstStyle/>
          <a:p>
            <a:r>
              <a:rPr lang="en-US" dirty="0" smtClean="0"/>
              <a:t>What to Do to Seek </a:t>
            </a:r>
            <a:r>
              <a:rPr lang="en-US" dirty="0"/>
              <a:t>H</a:t>
            </a:r>
            <a:r>
              <a:rPr lang="en-US" dirty="0" smtClean="0"/>
              <a:t>elp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Talk to your manager, your doctor, or your loved ones for support</a:t>
            </a:r>
          </a:p>
          <a:p>
            <a:r>
              <a:rPr lang="en-US" sz="2000" dirty="0" smtClean="0"/>
              <a:t>Contact the company’s employee assistance program (EAP)</a:t>
            </a:r>
          </a:p>
          <a:p>
            <a:r>
              <a:rPr lang="en-US" sz="2000" dirty="0" smtClean="0"/>
              <a:t>Call the Substance Abuse and Mental Health Services Administration (SAMHSA) national treatment referral and information helpline at </a:t>
            </a:r>
            <a:r>
              <a:rPr lang="en-US" sz="2000" b="1" dirty="0" smtClean="0">
                <a:solidFill>
                  <a:srgbClr val="28765E"/>
                </a:solidFill>
              </a:rPr>
              <a:t>1-800-662-HELP </a:t>
            </a:r>
            <a:r>
              <a:rPr lang="en-US" sz="2000" b="1" dirty="0">
                <a:solidFill>
                  <a:srgbClr val="28765E"/>
                </a:solidFill>
              </a:rPr>
              <a:t>(4357</a:t>
            </a:r>
            <a:r>
              <a:rPr lang="en-US" sz="2000" b="1" dirty="0" smtClean="0">
                <a:solidFill>
                  <a:srgbClr val="28765E"/>
                </a:solidFill>
              </a:rPr>
              <a:t>)</a:t>
            </a:r>
            <a:endParaRPr lang="en-US" sz="2000" b="1" dirty="0">
              <a:solidFill>
                <a:srgbClr val="2876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328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47593"/>
            <a:ext cx="7886700" cy="994172"/>
          </a:xfrm>
        </p:spPr>
        <p:txBody>
          <a:bodyPr/>
          <a:lstStyle/>
          <a:p>
            <a:r>
              <a:rPr lang="en-US" dirty="0" smtClean="0"/>
              <a:t>Our Drug-Free Workplace Policy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Safety is our number one value. Opioids can impact our safety at work and at home. Our opioid policies reflect that.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Point one</a:t>
            </a:r>
          </a:p>
          <a:p>
            <a:r>
              <a:rPr lang="en-US" dirty="0" smtClean="0"/>
              <a:t>Point two</a:t>
            </a:r>
          </a:p>
          <a:p>
            <a:r>
              <a:rPr lang="en-US" dirty="0" smtClean="0"/>
              <a:t>Point three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88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51043-E179-FA48-9F41-4C11A3360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16604"/>
            <a:ext cx="7886700" cy="994172"/>
          </a:xfrm>
        </p:spPr>
        <p:txBody>
          <a:bodyPr/>
          <a:lstStyle/>
          <a:p>
            <a:r>
              <a:rPr lang="en-US" dirty="0" smtClean="0"/>
              <a:t>Opioids Impact the Workplace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E8562-919A-4A42-B136-BBFB0E5DB4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29351"/>
            <a:ext cx="7886700" cy="293872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000" dirty="0" smtClean="0"/>
              <a:t>Did you know:</a:t>
            </a:r>
          </a:p>
          <a:p>
            <a:pPr marL="0" indent="0">
              <a:buNone/>
            </a:pPr>
            <a:endParaRPr lang="en-US" altLang="en-US" sz="2000" dirty="0"/>
          </a:p>
          <a:p>
            <a:r>
              <a:rPr lang="en-US" altLang="en-US" sz="2000" dirty="0" smtClean="0"/>
              <a:t>75% of employers report that opioids impact the workplace, including absenteeism, near misses, and impairment.</a:t>
            </a:r>
          </a:p>
          <a:p>
            <a:r>
              <a:rPr lang="en-US" altLang="en-US" sz="2000" dirty="0" smtClean="0"/>
              <a:t>95% of overdoses occur in working age adults.</a:t>
            </a:r>
          </a:p>
          <a:p>
            <a:endParaRPr lang="en-US" altLang="en-US" sz="2000" dirty="0"/>
          </a:p>
          <a:p>
            <a:pPr marL="0" indent="0">
              <a:buNone/>
            </a:pPr>
            <a:r>
              <a:rPr lang="en-US" altLang="en-US" sz="2000" dirty="0"/>
              <a:t>It is everyone’s responsibility to stay safe. By being aware of the risks of taking opioids, you are protecting your own health and safety as well as your co-workers, family and friends</a:t>
            </a:r>
            <a:r>
              <a:rPr lang="en-US" altLang="en-US" sz="2000" dirty="0" smtClean="0"/>
              <a:t>.</a:t>
            </a: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97090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51043-E179-FA48-9F41-4C11A3360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265" y="1025230"/>
            <a:ext cx="7886700" cy="761761"/>
          </a:xfrm>
        </p:spPr>
        <p:txBody>
          <a:bodyPr/>
          <a:lstStyle/>
          <a:p>
            <a:r>
              <a:rPr lang="en-US" dirty="0" smtClean="0"/>
              <a:t>Why Are </a:t>
            </a:r>
            <a:r>
              <a:rPr lang="en-US" dirty="0"/>
              <a:t>O</a:t>
            </a:r>
            <a:r>
              <a:rPr lang="en-US" dirty="0" smtClean="0"/>
              <a:t>pioids </a:t>
            </a:r>
            <a:r>
              <a:rPr lang="en-US" dirty="0"/>
              <a:t>P</a:t>
            </a:r>
            <a:r>
              <a:rPr lang="en-US" dirty="0" smtClean="0"/>
              <a:t>rescribed?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E8562-919A-4A42-B136-BBFB0E5DB4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97209"/>
            <a:ext cx="7886700" cy="3457869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Prescription opioids are powerful painkillers that are prescribed for both acute and chronic </a:t>
            </a:r>
            <a:r>
              <a:rPr lang="en-US" sz="2000" dirty="0" smtClean="0"/>
              <a:t>pain</a:t>
            </a:r>
          </a:p>
          <a:p>
            <a:pPr marL="0" indent="0">
              <a:buNone/>
            </a:pPr>
            <a:endParaRPr lang="en-US" sz="1000" dirty="0"/>
          </a:p>
          <a:p>
            <a:r>
              <a:rPr lang="en-US" sz="1800" dirty="0" smtClean="0"/>
              <a:t>Acute Pain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 smtClean="0"/>
              <a:t>Serious injury such as a broken leg or post-surgical pain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 smtClean="0"/>
              <a:t>3- to 5-day prescription is usually enough to treat acute pain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1600" dirty="0" smtClean="0"/>
          </a:p>
          <a:p>
            <a:r>
              <a:rPr lang="en-US" sz="1800" dirty="0" smtClean="0"/>
              <a:t>Chronic Pain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 smtClean="0"/>
              <a:t>Lingering pain from an injury or illness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 smtClean="0"/>
              <a:t>Other effective pain relief methods should be tried first, such as over-the-counter pain medications, physical therapy and acupuncture</a:t>
            </a:r>
          </a:p>
          <a:p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537393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010410"/>
            <a:ext cx="7886700" cy="994172"/>
          </a:xfrm>
        </p:spPr>
        <p:txBody>
          <a:bodyPr/>
          <a:lstStyle/>
          <a:p>
            <a:r>
              <a:rPr lang="en-US" dirty="0" smtClean="0"/>
              <a:t>When Might Opioids </a:t>
            </a:r>
            <a:r>
              <a:rPr lang="en-US" dirty="0"/>
              <a:t>B</a:t>
            </a:r>
            <a:r>
              <a:rPr lang="en-US" dirty="0" smtClean="0"/>
              <a:t>e </a:t>
            </a:r>
            <a:r>
              <a:rPr lang="en-US" dirty="0"/>
              <a:t>P</a:t>
            </a:r>
            <a:r>
              <a:rPr lang="en-US" dirty="0" smtClean="0"/>
              <a:t>rescribed?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 smtClean="0"/>
              <a:t>Common examples:</a:t>
            </a:r>
          </a:p>
          <a:p>
            <a:pPr lvl="1"/>
            <a:r>
              <a:rPr lang="en-US" dirty="0" smtClean="0"/>
              <a:t>Dental surgeries</a:t>
            </a:r>
          </a:p>
          <a:p>
            <a:pPr lvl="1"/>
            <a:r>
              <a:rPr lang="en-US" dirty="0" smtClean="0"/>
              <a:t>Serious injuries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600" dirty="0" smtClean="0"/>
              <a:t>Falls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600" dirty="0" smtClean="0"/>
              <a:t>Car crashes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600" dirty="0" smtClean="0"/>
              <a:t>Sporting incident </a:t>
            </a:r>
          </a:p>
          <a:p>
            <a:pPr lvl="1"/>
            <a:r>
              <a:rPr lang="en-US" dirty="0" smtClean="0"/>
              <a:t>Cancer care </a:t>
            </a:r>
          </a:p>
          <a:p>
            <a:pPr lvl="1"/>
            <a:r>
              <a:rPr lang="en-US" dirty="0" smtClean="0"/>
              <a:t>After surgeries or </a:t>
            </a:r>
          </a:p>
          <a:p>
            <a:pPr marL="342900" lvl="1" indent="0">
              <a:buNone/>
            </a:pPr>
            <a:r>
              <a:rPr lang="en-US" dirty="0" smtClean="0"/>
              <a:t>  emergency care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49350" y="1786991"/>
            <a:ext cx="3988837" cy="265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835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51043-E179-FA48-9F41-4C11A3360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6219"/>
            <a:ext cx="7886700" cy="640209"/>
          </a:xfrm>
        </p:spPr>
        <p:txBody>
          <a:bodyPr/>
          <a:lstStyle/>
          <a:p>
            <a:r>
              <a:rPr lang="en-US" dirty="0" smtClean="0"/>
              <a:t>Common Prescription Opioids 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0641672"/>
              </p:ext>
            </p:extLst>
          </p:nvPr>
        </p:nvGraphicFramePr>
        <p:xfrm>
          <a:off x="1274694" y="1605594"/>
          <a:ext cx="6594612" cy="324299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297306">
                  <a:extLst>
                    <a:ext uri="{9D8B030D-6E8A-4147-A177-3AD203B41FA5}">
                      <a16:colId xmlns:a16="http://schemas.microsoft.com/office/drawing/2014/main" val="2728965444"/>
                    </a:ext>
                  </a:extLst>
                </a:gridCol>
                <a:gridCol w="3297306">
                  <a:extLst>
                    <a:ext uri="{9D8B030D-6E8A-4147-A177-3AD203B41FA5}">
                      <a16:colId xmlns:a16="http://schemas.microsoft.com/office/drawing/2014/main" val="4204201969"/>
                    </a:ext>
                  </a:extLst>
                </a:gridCol>
              </a:tblGrid>
              <a:tr h="405374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Generic drug name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28765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Common brand names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2876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282954"/>
                  </a:ext>
                </a:extLst>
              </a:tr>
              <a:tr h="405374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Codeine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Tylenol #3 or #4, Promethazine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552960"/>
                  </a:ext>
                </a:extLst>
              </a:tr>
              <a:tr h="405374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Fentanyl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en-US" sz="16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Actiq</a:t>
                      </a:r>
                      <a:r>
                        <a:rPr lang="en-US" alt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altLang="en-US" sz="16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Duragesic</a:t>
                      </a:r>
                      <a:r>
                        <a:rPr lang="en-US" alt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Fentora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0994039"/>
                  </a:ext>
                </a:extLst>
              </a:tr>
              <a:tr h="405374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Hydrocodone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Lortab, Norco, Vicodin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4153641"/>
                  </a:ext>
                </a:extLst>
              </a:tr>
              <a:tr h="405374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Hydromorphone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Dilaudid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Exalgo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Hydrostat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1622232"/>
                  </a:ext>
                </a:extLst>
              </a:tr>
              <a:tr h="405374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Meperidine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Demerol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770986"/>
                  </a:ext>
                </a:extLst>
              </a:tr>
              <a:tr h="405374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Oxycodone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Oxycontin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Oxyfast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Percocet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511185"/>
                  </a:ext>
                </a:extLst>
              </a:tr>
              <a:tr h="405374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Tramadol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Conzip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Ultram,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Ulracet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72187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463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51043-E179-FA48-9F41-4C11A3360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42483"/>
            <a:ext cx="7886700" cy="648294"/>
          </a:xfrm>
        </p:spPr>
        <p:txBody>
          <a:bodyPr/>
          <a:lstStyle/>
          <a:p>
            <a:r>
              <a:rPr lang="en-US" altLang="en-US" sz="3200" dirty="0" smtClean="0"/>
              <a:t>Side Effects of Taking Opioids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E8562-919A-4A42-B136-BBFB0E5DB4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/>
          <a:lstStyle/>
          <a:p>
            <a:pPr marL="0" indent="0">
              <a:buNone/>
            </a:pPr>
            <a:r>
              <a:rPr lang="en-US" sz="2000" b="1" dirty="0" smtClean="0"/>
              <a:t>Physical side effects</a:t>
            </a:r>
          </a:p>
          <a:p>
            <a:r>
              <a:rPr lang="en-US" sz="1800" dirty="0" smtClean="0"/>
              <a:t>Sleepiness</a:t>
            </a:r>
          </a:p>
          <a:p>
            <a:r>
              <a:rPr lang="en-US" sz="1800" dirty="0" smtClean="0"/>
              <a:t>Nausea</a:t>
            </a:r>
          </a:p>
          <a:p>
            <a:r>
              <a:rPr lang="en-US" sz="1800" dirty="0" smtClean="0"/>
              <a:t>Confusion</a:t>
            </a:r>
          </a:p>
          <a:p>
            <a:r>
              <a:rPr lang="en-US" sz="1800" dirty="0" smtClean="0"/>
              <a:t>Dizziness</a:t>
            </a:r>
          </a:p>
          <a:p>
            <a:r>
              <a:rPr lang="en-US" sz="1800" dirty="0" smtClean="0"/>
              <a:t>Delayed reaction time</a:t>
            </a:r>
          </a:p>
          <a:p>
            <a:r>
              <a:rPr lang="en-US" sz="1800" dirty="0" smtClean="0"/>
              <a:t>Impaired vision</a:t>
            </a:r>
          </a:p>
          <a:p>
            <a:r>
              <a:rPr lang="en-US" sz="1800" dirty="0" smtClean="0"/>
              <a:t>Constipation</a:t>
            </a:r>
            <a:endParaRPr lang="en-US" sz="1800" dirty="0"/>
          </a:p>
          <a:p>
            <a:pPr marL="0" indent="0">
              <a:buNone/>
            </a:pPr>
            <a:r>
              <a:rPr lang="en-US" sz="2000" b="1" dirty="0" smtClean="0"/>
              <a:t>Additional side effects may include</a:t>
            </a:r>
          </a:p>
          <a:p>
            <a:r>
              <a:rPr lang="en-US" sz="1800" dirty="0" smtClean="0"/>
              <a:t>Increased energy</a:t>
            </a:r>
          </a:p>
          <a:p>
            <a:r>
              <a:rPr lang="en-US" sz="1800" dirty="0" smtClean="0"/>
              <a:t>Increased confidence</a:t>
            </a:r>
          </a:p>
          <a:p>
            <a:r>
              <a:rPr lang="en-US" sz="1800" dirty="0" smtClean="0"/>
              <a:t>Feeling smarter</a:t>
            </a:r>
          </a:p>
          <a:p>
            <a:r>
              <a:rPr lang="en-US" sz="1800" dirty="0" smtClean="0"/>
              <a:t>Being more relaxed</a:t>
            </a:r>
          </a:p>
          <a:p>
            <a:r>
              <a:rPr lang="en-US" sz="1800" dirty="0" smtClean="0"/>
              <a:t>Feeling less depressed</a:t>
            </a:r>
          </a:p>
          <a:p>
            <a:r>
              <a:rPr lang="en-US" sz="1800" dirty="0" smtClean="0"/>
              <a:t>Experiencing a high or euphoria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737361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rugs and the Brai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39498" y="1797837"/>
            <a:ext cx="5465003" cy="30744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A151043-E179-FA48-9F41-4C11A3360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42483"/>
            <a:ext cx="7886700" cy="648294"/>
          </a:xfrm>
        </p:spPr>
        <p:txBody>
          <a:bodyPr/>
          <a:lstStyle/>
          <a:p>
            <a:r>
              <a:rPr lang="en-US" altLang="en-US" sz="3200" dirty="0" smtClean="0"/>
              <a:t>Opioids and the Brain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8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51043-E179-FA48-9F41-4C11A3360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33857"/>
            <a:ext cx="7886700" cy="994172"/>
          </a:xfrm>
        </p:spPr>
        <p:txBody>
          <a:bodyPr/>
          <a:lstStyle/>
          <a:p>
            <a:r>
              <a:rPr lang="en-US" altLang="en-US" sz="3200" dirty="0"/>
              <a:t>Prescription Opioid Risks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E8562-919A-4A42-B136-BBFB0E5DB4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14193"/>
            <a:ext cx="7886700" cy="2938720"/>
          </a:xfrm>
        </p:spPr>
        <p:txBody>
          <a:bodyPr/>
          <a:lstStyle/>
          <a:p>
            <a:pPr>
              <a:defRPr/>
            </a:pPr>
            <a:r>
              <a:rPr lang="en-US" altLang="en-US" sz="2000" dirty="0"/>
              <a:t>Prescription opioids </a:t>
            </a:r>
            <a:r>
              <a:rPr lang="en-US" altLang="en-US" sz="2000" dirty="0" smtClean="0"/>
              <a:t>can cause impairment, dependence and addiction, even if taken as prescribed</a:t>
            </a:r>
          </a:p>
          <a:p>
            <a:pPr lvl="1">
              <a:defRPr/>
            </a:pPr>
            <a:r>
              <a:rPr lang="en-US" altLang="en-US" dirty="0" smtClean="0"/>
              <a:t>There is a higher risk of addiction the longer you take opioids or if you have a family history of addiction </a:t>
            </a:r>
          </a:p>
          <a:p>
            <a:pPr>
              <a:defRPr/>
            </a:pPr>
            <a:r>
              <a:rPr lang="en-US" altLang="en-US" sz="2000" dirty="0" smtClean="0"/>
              <a:t>Risk of adverse drug reactions when opioids are taken with other drugs or alcohol</a:t>
            </a:r>
          </a:p>
          <a:p>
            <a:pPr>
              <a:defRPr/>
            </a:pPr>
            <a:r>
              <a:rPr lang="en-US" altLang="en-US" sz="2000" dirty="0" smtClean="0"/>
              <a:t>An overdose can occur when the amount of opioids </a:t>
            </a:r>
            <a:r>
              <a:rPr lang="en-US" altLang="en-US" sz="2000" dirty="0"/>
              <a:t>i</a:t>
            </a:r>
            <a:r>
              <a:rPr lang="en-US" altLang="en-US" sz="2000" dirty="0" smtClean="0"/>
              <a:t>n a person’s system is too high, causing breathing to slow down or stop</a:t>
            </a:r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17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51043-E179-FA48-9F41-4C11A3360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85764"/>
            <a:ext cx="7886700" cy="730893"/>
          </a:xfrm>
        </p:spPr>
        <p:txBody>
          <a:bodyPr/>
          <a:lstStyle/>
          <a:p>
            <a:r>
              <a:rPr lang="en-US" altLang="en-US" sz="3200" dirty="0"/>
              <a:t>What You Can Do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E8562-919A-4A42-B136-BBFB0E5DB4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52755"/>
            <a:ext cx="8178920" cy="3121198"/>
          </a:xfrm>
        </p:spPr>
        <p:txBody>
          <a:bodyPr/>
          <a:lstStyle/>
          <a:p>
            <a:r>
              <a:rPr lang="en-US" altLang="en-US" sz="2000" dirty="0"/>
              <a:t>Never share </a:t>
            </a:r>
            <a:r>
              <a:rPr lang="en-US" altLang="en-US" sz="2000" dirty="0" smtClean="0"/>
              <a:t>prescription medications, </a:t>
            </a:r>
            <a:r>
              <a:rPr lang="en-US" altLang="en-US" sz="2000" dirty="0"/>
              <a:t>even with family </a:t>
            </a:r>
            <a:r>
              <a:rPr lang="en-US" altLang="en-US" sz="2000" dirty="0" smtClean="0"/>
              <a:t>members</a:t>
            </a:r>
          </a:p>
          <a:p>
            <a:r>
              <a:rPr lang="en-US" altLang="en-US" sz="2000" dirty="0" smtClean="0"/>
              <a:t>Keep opioids in a locked medicine cabinet or medication safe</a:t>
            </a:r>
            <a:endParaRPr lang="en-US" altLang="en-US" sz="2000" dirty="0"/>
          </a:p>
          <a:p>
            <a:r>
              <a:rPr lang="en-US" altLang="en-US" sz="2000" dirty="0" smtClean="0"/>
              <a:t>Properly dispose </a:t>
            </a:r>
            <a:r>
              <a:rPr lang="en-US" altLang="en-US" sz="2000" dirty="0"/>
              <a:t>of unneeded prescription </a:t>
            </a:r>
            <a:r>
              <a:rPr lang="en-US" altLang="en-US" sz="2000" dirty="0" smtClean="0"/>
              <a:t>opioids</a:t>
            </a:r>
          </a:p>
          <a:p>
            <a:r>
              <a:rPr lang="en-US" altLang="en-US" sz="2000" dirty="0" smtClean="0"/>
              <a:t>Put a free </a:t>
            </a:r>
            <a:r>
              <a:rPr lang="en-US" altLang="en-US" sz="2000" dirty="0"/>
              <a:t>“</a:t>
            </a:r>
            <a:r>
              <a:rPr lang="en-US" altLang="en-US" sz="2000" dirty="0" smtClean="0"/>
              <a:t>Opioids: </a:t>
            </a:r>
            <a:r>
              <a:rPr lang="en-US" altLang="en-US" sz="2000" dirty="0"/>
              <a:t>Warn Me” label on your </a:t>
            </a:r>
            <a:r>
              <a:rPr lang="en-US" altLang="en-US" sz="2000" dirty="0" smtClean="0"/>
              <a:t>insurance or pharmacy card as a reminder to ask if opioids are needed</a:t>
            </a:r>
          </a:p>
          <a:p>
            <a:pPr marL="0" indent="0">
              <a:buNone/>
            </a:pPr>
            <a:endParaRPr lang="en-US" altLang="en-US" sz="2000" b="1" dirty="0" smtClean="0"/>
          </a:p>
          <a:p>
            <a:pPr marL="0" indent="0">
              <a:buNone/>
            </a:pPr>
            <a:r>
              <a:rPr lang="en-US" altLang="en-US" sz="2000" b="1" dirty="0" smtClean="0"/>
              <a:t>Visit </a:t>
            </a:r>
            <a:r>
              <a:rPr lang="en-US" altLang="en-US" sz="2000" b="1" dirty="0">
                <a:solidFill>
                  <a:srgbClr val="28765E"/>
                </a:solidFill>
              </a:rPr>
              <a:t>nsc.org/</a:t>
            </a:r>
            <a:r>
              <a:rPr lang="en-US" altLang="en-US" sz="2000" b="1" dirty="0" err="1">
                <a:solidFill>
                  <a:srgbClr val="28765E"/>
                </a:solidFill>
              </a:rPr>
              <a:t>TakeAction</a:t>
            </a:r>
            <a:r>
              <a:rPr lang="en-US" altLang="en-US" sz="2000" b="1" dirty="0">
                <a:solidFill>
                  <a:srgbClr val="28765E"/>
                </a:solidFill>
              </a:rPr>
              <a:t> </a:t>
            </a:r>
            <a:r>
              <a:rPr lang="en-US" altLang="en-US" sz="2000" b="1" dirty="0"/>
              <a:t>to order free </a:t>
            </a:r>
            <a:r>
              <a:rPr lang="en-US" altLang="en-US" sz="2000" b="1" dirty="0" smtClean="0"/>
              <a:t/>
            </a:r>
            <a:br>
              <a:rPr lang="en-US" altLang="en-US" sz="2000" b="1" dirty="0" smtClean="0"/>
            </a:br>
            <a:r>
              <a:rPr lang="en-US" altLang="en-US" sz="2000" b="1" dirty="0" smtClean="0"/>
              <a:t>Warn Me labels.</a:t>
            </a:r>
            <a:endParaRPr lang="en-US" sz="2000" b="1" dirty="0"/>
          </a:p>
        </p:txBody>
      </p:sp>
      <p:sp>
        <p:nvSpPr>
          <p:cNvPr id="4" name="Rounded Rectangle 3"/>
          <p:cNvSpPr/>
          <p:nvPr/>
        </p:nvSpPr>
        <p:spPr bwMode="auto">
          <a:xfrm>
            <a:off x="5383961" y="3327639"/>
            <a:ext cx="3200400" cy="1600200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rgbClr val="000000">
                <a:alpha val="36000"/>
              </a:srgbClr>
            </a:outerShdw>
          </a:effectLst>
          <a:extLst>
            <a:ext uri="{AF507438-7753-43e0-B8FC-AC1667EBCBE1}"/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94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2206</TotalTime>
  <Words>835</Words>
  <Application>Microsoft Office PowerPoint</Application>
  <PresentationFormat>On-screen Show (16:9)</PresentationFormat>
  <Paragraphs>117</Paragraphs>
  <Slides>12</Slides>
  <Notes>10</Notes>
  <HiddenSlides>1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ＭＳ Ｐゴシック</vt:lpstr>
      <vt:lpstr>ＭＳ Ｐゴシック</vt:lpstr>
      <vt:lpstr>Arial</vt:lpstr>
      <vt:lpstr>Calibri</vt:lpstr>
      <vt:lpstr>Wingdings</vt:lpstr>
      <vt:lpstr>Office Theme</vt:lpstr>
      <vt:lpstr>Understanding Opioids</vt:lpstr>
      <vt:lpstr>Opioids Impact the Workplace</vt:lpstr>
      <vt:lpstr>Why Are Opioids Prescribed?</vt:lpstr>
      <vt:lpstr>When Might Opioids Be Prescribed? </vt:lpstr>
      <vt:lpstr>Common Prescription Opioids </vt:lpstr>
      <vt:lpstr>Side Effects of Taking Opioids</vt:lpstr>
      <vt:lpstr>Opioids and the Brain</vt:lpstr>
      <vt:lpstr>Prescription Opioid Risks</vt:lpstr>
      <vt:lpstr>What You Can Do</vt:lpstr>
      <vt:lpstr>Warn Me Labels </vt:lpstr>
      <vt:lpstr>What to Do to Seek Help</vt:lpstr>
      <vt:lpstr>Our Drug-Free Workplace Policy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Rachael Cooper</cp:lastModifiedBy>
  <cp:revision>51</cp:revision>
  <dcterms:created xsi:type="dcterms:W3CDTF">2018-05-14T19:48:55Z</dcterms:created>
  <dcterms:modified xsi:type="dcterms:W3CDTF">2019-08-16T20:55:09Z</dcterms:modified>
</cp:coreProperties>
</file>